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8" r:id="rId1"/>
  </p:sldMasterIdLst>
  <p:notesMasterIdLst>
    <p:notesMasterId r:id="rId4"/>
  </p:notesMasterIdLst>
  <p:sldIdLst>
    <p:sldId id="280" r:id="rId2"/>
    <p:sldId id="279" r:id="rId3"/>
  </p:sldIdLst>
  <p:sldSz cx="12192000" cy="6858000"/>
  <p:notesSz cx="6858000" cy="88915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LAP" initials="DL" lastIdx="1" clrIdx="0">
    <p:extLst>
      <p:ext uri="{19B8F6BF-5375-455C-9EA6-DF929625EA0E}">
        <p15:presenceInfo xmlns:p15="http://schemas.microsoft.com/office/powerpoint/2012/main" userId="DELL LAP" providerId="None"/>
      </p:ext>
    </p:extLst>
  </p:cmAuthor>
  <p:cmAuthor id="2" name="杉野 健治" initials="杉野" lastIdx="2" clrIdx="1">
    <p:extLst>
      <p:ext uri="{19B8F6BF-5375-455C-9EA6-DF929625EA0E}">
        <p15:presenceInfo xmlns:p15="http://schemas.microsoft.com/office/powerpoint/2012/main" userId="21f3a6d5b95d550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955" autoAdjust="0"/>
  </p:normalViewPr>
  <p:slideViewPr>
    <p:cSldViewPr snapToGrid="0" showGuides="1">
      <p:cViewPr varScale="1">
        <p:scale>
          <a:sx n="90" d="100"/>
          <a:sy n="90" d="100"/>
        </p:scale>
        <p:origin x="432" y="96"/>
      </p:cViewPr>
      <p:guideLst>
        <p:guide orient="horz" pos="2137"/>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1800" cy="446123"/>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idx="1"/>
          </p:nvPr>
        </p:nvSpPr>
        <p:spPr>
          <a:xfrm>
            <a:off x="3884613" y="2"/>
            <a:ext cx="2971800" cy="446123"/>
          </a:xfrm>
          <a:prstGeom prst="rect">
            <a:avLst/>
          </a:prstGeom>
        </p:spPr>
        <p:txBody>
          <a:bodyPr vert="horz" lIns="91435" tIns="45717" rIns="91435" bIns="45717" rtlCol="0"/>
          <a:lstStyle>
            <a:lvl1pPr algn="r">
              <a:defRPr sz="1200"/>
            </a:lvl1pPr>
          </a:lstStyle>
          <a:p>
            <a:fld id="{0F2C6F15-F76B-4CED-B9C0-CB4CD5DC9805}" type="datetimeFigureOut">
              <a:rPr lang="en-US" smtClean="0"/>
              <a:t>5/26/2020</a:t>
            </a:fld>
            <a:endParaRPr lang="en-US"/>
          </a:p>
        </p:txBody>
      </p:sp>
      <p:sp>
        <p:nvSpPr>
          <p:cNvPr id="4" name="Slide Image Placeholder 3"/>
          <p:cNvSpPr>
            <a:spLocks noGrp="1" noRot="1" noChangeAspect="1"/>
          </p:cNvSpPr>
          <p:nvPr>
            <p:ph type="sldImg" idx="2"/>
          </p:nvPr>
        </p:nvSpPr>
        <p:spPr>
          <a:xfrm>
            <a:off x="762000" y="1111250"/>
            <a:ext cx="5334000" cy="3000375"/>
          </a:xfrm>
          <a:prstGeom prst="rect">
            <a:avLst/>
          </a:prstGeom>
          <a:noFill/>
          <a:ln w="12700">
            <a:solidFill>
              <a:prstClr val="black"/>
            </a:solidFill>
          </a:ln>
        </p:spPr>
        <p:txBody>
          <a:bodyPr vert="horz" lIns="91435" tIns="45717" rIns="91435" bIns="45717" rtlCol="0" anchor="ctr"/>
          <a:lstStyle/>
          <a:p>
            <a:endParaRPr lang="en-US"/>
          </a:p>
        </p:txBody>
      </p:sp>
      <p:sp>
        <p:nvSpPr>
          <p:cNvPr id="5" name="Notes Placeholder 4"/>
          <p:cNvSpPr>
            <a:spLocks noGrp="1"/>
          </p:cNvSpPr>
          <p:nvPr>
            <p:ph type="body" sz="quarter" idx="3"/>
          </p:nvPr>
        </p:nvSpPr>
        <p:spPr>
          <a:xfrm>
            <a:off x="685801" y="4279079"/>
            <a:ext cx="5486400" cy="3501063"/>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445468"/>
            <a:ext cx="2971800" cy="446123"/>
          </a:xfrm>
          <a:prstGeom prst="rect">
            <a:avLst/>
          </a:prstGeom>
        </p:spPr>
        <p:txBody>
          <a:bodyPr vert="horz" lIns="91435" tIns="45717" rIns="91435"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445468"/>
            <a:ext cx="2971800" cy="446123"/>
          </a:xfrm>
          <a:prstGeom prst="rect">
            <a:avLst/>
          </a:prstGeom>
        </p:spPr>
        <p:txBody>
          <a:bodyPr vert="horz" lIns="91435" tIns="45717" rIns="91435" bIns="45717" rtlCol="0" anchor="b"/>
          <a:lstStyle>
            <a:lvl1pPr algn="r">
              <a:defRPr sz="1200"/>
            </a:lvl1pPr>
          </a:lstStyle>
          <a:p>
            <a:fld id="{2C5F5DF6-B8ED-4340-A7FD-6AA88DA43A68}" type="slidenum">
              <a:rPr lang="en-US" smtClean="0"/>
              <a:t>‹#›</a:t>
            </a:fld>
            <a:endParaRPr lang="en-US"/>
          </a:p>
        </p:txBody>
      </p:sp>
    </p:spTree>
    <p:extLst>
      <p:ext uri="{BB962C8B-B14F-4D97-AF65-F5344CB8AC3E}">
        <p14:creationId xmlns:p14="http://schemas.microsoft.com/office/powerpoint/2010/main" val="2472714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488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C201386-A86D-4B21-A8E1-21DF4D6A7C9B}"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389238784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201386-A86D-4B21-A8E1-21DF4D6A7C9B}"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2761034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201386-A86D-4B21-A8E1-21DF4D6A7C9B}"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1234535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201386-A86D-4B21-A8E1-21DF4D6A7C9B}"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170893043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C201386-A86D-4B21-A8E1-21DF4D6A7C9B}" type="datetime1">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148180317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C201386-A86D-4B21-A8E1-21DF4D6A7C9B}" type="datetime1">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180799898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C201386-A86D-4B21-A8E1-21DF4D6A7C9B}" type="datetime1">
              <a:rPr lang="en-US" smtClean="0"/>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214231062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201386-A86D-4B21-A8E1-21DF4D6A7C9B}" type="datetime1">
              <a:rPr lang="en-US" smtClean="0"/>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81260034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01386-A86D-4B21-A8E1-21DF4D6A7C9B}" type="datetime1">
              <a:rPr lang="en-US" smtClean="0"/>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27774514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201386-A86D-4B21-A8E1-21DF4D6A7C9B}" type="datetime1">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261145106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201386-A86D-4B21-A8E1-21DF4D6A7C9B}" type="datetime1">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1CD96-F627-4A50-830D-F1D063E018F0}" type="slidenum">
              <a:rPr lang="en-US" smtClean="0"/>
              <a:t>‹#›</a:t>
            </a:fld>
            <a:endParaRPr lang="en-US"/>
          </a:p>
        </p:txBody>
      </p:sp>
    </p:spTree>
    <p:extLst>
      <p:ext uri="{BB962C8B-B14F-4D97-AF65-F5344CB8AC3E}">
        <p14:creationId xmlns:p14="http://schemas.microsoft.com/office/powerpoint/2010/main" val="357336923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01386-A86D-4B21-A8E1-21DF4D6A7C9B}" type="datetime1">
              <a:rPr lang="en-US" smtClean="0"/>
              <a:t>5/26/2020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1CD96-F627-4A50-830D-F1D063E018F0}" type="slidenum">
              <a:rPr lang="en-US" smtClean="0"/>
              <a:t>‹#›</a:t>
            </a:fld>
            <a:endParaRPr lang="en-US"/>
          </a:p>
        </p:txBody>
      </p:sp>
    </p:spTree>
    <p:extLst>
      <p:ext uri="{BB962C8B-B14F-4D97-AF65-F5344CB8AC3E}">
        <p14:creationId xmlns:p14="http://schemas.microsoft.com/office/powerpoint/2010/main" val="6648422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FBDE2656-4E66-4CF7-95AD-FDA35E668EEB}"/>
              </a:ext>
            </a:extLst>
          </p:cNvPr>
          <p:cNvSpPr txBox="1"/>
          <p:nvPr/>
        </p:nvSpPr>
        <p:spPr>
          <a:xfrm>
            <a:off x="0" y="-11210"/>
            <a:ext cx="12196113" cy="707886"/>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endParaRPr lang="ja-JP" altLang="en-US" sz="4000" dirty="0">
              <a:latin typeface="MS PGothic" panose="020B0600070205080204" pitchFamily="34" charset="-128"/>
              <a:ea typeface="MS PGothic" panose="020B0600070205080204" pitchFamily="34" charset="-128"/>
            </a:endParaRPr>
          </a:p>
        </p:txBody>
      </p:sp>
      <p:sp>
        <p:nvSpPr>
          <p:cNvPr id="12" name="テキスト ボックス 11">
            <a:extLst>
              <a:ext uri="{FF2B5EF4-FFF2-40B4-BE49-F238E27FC236}">
                <a16:creationId xmlns:a16="http://schemas.microsoft.com/office/drawing/2014/main" id="{B016DEEE-77B6-4E98-B070-6B4A4BAB182E}"/>
              </a:ext>
            </a:extLst>
          </p:cNvPr>
          <p:cNvSpPr txBox="1"/>
          <p:nvPr/>
        </p:nvSpPr>
        <p:spPr>
          <a:xfrm>
            <a:off x="8878" y="29041"/>
            <a:ext cx="10246398" cy="646331"/>
          </a:xfrm>
          <a:prstGeom prst="rect">
            <a:avLst/>
          </a:prstGeom>
          <a:noFill/>
          <a:ln>
            <a:solidFill>
              <a:schemeClr val="tx1"/>
            </a:solidFill>
          </a:ln>
        </p:spPr>
        <p:txBody>
          <a:bodyPr wrap="square" rtlCol="0">
            <a:spAutoFit/>
          </a:bodyPr>
          <a:lstStyle/>
          <a:p>
            <a:pPr algn="ctr"/>
            <a:r>
              <a:rPr lang="ja-JP" altLang="en-US" sz="3600" cap="all" dirty="0"/>
              <a:t>インドへの帰任希望アンケート結果（最終）</a:t>
            </a:r>
          </a:p>
        </p:txBody>
      </p:sp>
      <p:sp>
        <p:nvSpPr>
          <p:cNvPr id="16" name="TextBox 3">
            <a:extLst>
              <a:ext uri="{FF2B5EF4-FFF2-40B4-BE49-F238E27FC236}">
                <a16:creationId xmlns:a16="http://schemas.microsoft.com/office/drawing/2014/main" id="{81F34C48-4EC4-4944-9FF7-A850C77D4BDC}"/>
              </a:ext>
            </a:extLst>
          </p:cNvPr>
          <p:cNvSpPr txBox="1"/>
          <p:nvPr/>
        </p:nvSpPr>
        <p:spPr>
          <a:xfrm>
            <a:off x="226111" y="785403"/>
            <a:ext cx="8465128" cy="400110"/>
          </a:xfrm>
          <a:prstGeom prst="rect">
            <a:avLst/>
          </a:prstGeom>
          <a:noFill/>
        </p:spPr>
        <p:txBody>
          <a:bodyPr wrap="square" rtlCol="0">
            <a:spAutoFit/>
          </a:bodyPr>
          <a:lstStyle/>
          <a:p>
            <a:r>
              <a:rPr lang="ja-JP" altLang="en-US" sz="2000" b="1" dirty="0">
                <a:latin typeface="メイリオ" panose="020B0604030504040204" pitchFamily="34" charset="-128"/>
                <a:ea typeface="メイリオ" panose="020B0604030504040204" pitchFamily="34" charset="-128"/>
              </a:rPr>
              <a:t>●アンケート結果　最終目的地最寄り空港別　</a:t>
            </a:r>
            <a:r>
              <a:rPr lang="en-US" altLang="ja-JP" sz="2000" b="1" dirty="0">
                <a:latin typeface="メイリオ" panose="020B0604030504040204" pitchFamily="34" charset="-128"/>
                <a:ea typeface="メイリオ" panose="020B0604030504040204" pitchFamily="34" charset="-128"/>
              </a:rPr>
              <a:t> 5</a:t>
            </a:r>
            <a:r>
              <a:rPr lang="ja-JP" altLang="en-US" sz="2000" b="1" dirty="0">
                <a:latin typeface="メイリオ" panose="020B0604030504040204" pitchFamily="34" charset="-128"/>
                <a:ea typeface="メイリオ" panose="020B0604030504040204" pitchFamily="34" charset="-128"/>
              </a:rPr>
              <a:t>月</a:t>
            </a:r>
            <a:r>
              <a:rPr lang="en-US" altLang="ja-JP" sz="2000" b="1" dirty="0">
                <a:latin typeface="メイリオ" panose="020B0604030504040204" pitchFamily="34" charset="-128"/>
                <a:ea typeface="メイリオ" panose="020B0604030504040204" pitchFamily="34" charset="-128"/>
              </a:rPr>
              <a:t>26</a:t>
            </a:r>
            <a:r>
              <a:rPr lang="ja-JP" altLang="en-US" sz="2000" b="1" dirty="0">
                <a:latin typeface="メイリオ" panose="020B0604030504040204" pitchFamily="34" charset="-128"/>
                <a:ea typeface="メイリオ" panose="020B0604030504040204" pitchFamily="34" charset="-128"/>
              </a:rPr>
              <a:t>日 </a:t>
            </a:r>
            <a:r>
              <a:rPr lang="en-US" altLang="ja-JP" sz="2000" b="1" dirty="0">
                <a:latin typeface="メイリオ" panose="020B0604030504040204" pitchFamily="34" charset="-128"/>
                <a:ea typeface="メイリオ" panose="020B0604030504040204" pitchFamily="34" charset="-128"/>
              </a:rPr>
              <a:t>10:00</a:t>
            </a:r>
            <a:r>
              <a:rPr lang="ja-JP" altLang="en-US" sz="2000" b="1" dirty="0">
                <a:latin typeface="メイリオ" panose="020B0604030504040204" pitchFamily="34" charset="-128"/>
                <a:ea typeface="メイリオ" panose="020B0604030504040204" pitchFamily="34" charset="-128"/>
              </a:rPr>
              <a:t>現在</a:t>
            </a:r>
            <a:endParaRPr lang="en-US" altLang="ja-JP" sz="2000" b="1" dirty="0">
              <a:latin typeface="メイリオ" panose="020B0604030504040204" pitchFamily="34" charset="-128"/>
              <a:ea typeface="メイリオ" panose="020B0604030504040204" pitchFamily="34" charset="-128"/>
            </a:endParaRPr>
          </a:p>
        </p:txBody>
      </p:sp>
      <p:pic>
        <p:nvPicPr>
          <p:cNvPr id="13" name="Picture 2" descr="JCCII LOGO">
            <a:extLst>
              <a:ext uri="{FF2B5EF4-FFF2-40B4-BE49-F238E27FC236}">
                <a16:creationId xmlns:a16="http://schemas.microsoft.com/office/drawing/2014/main" id="{F696E7CC-E99C-4BDB-B8DA-B624FB39D7A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71052" y="-4445"/>
            <a:ext cx="1909284" cy="705961"/>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4">
            <a:extLst>
              <a:ext uri="{FF2B5EF4-FFF2-40B4-BE49-F238E27FC236}">
                <a16:creationId xmlns:a16="http://schemas.microsoft.com/office/drawing/2014/main" id="{D0ACBD6F-B75D-4F86-BC01-BB278D53257A}"/>
              </a:ext>
            </a:extLst>
          </p:cNvPr>
          <p:cNvSpPr txBox="1"/>
          <p:nvPr/>
        </p:nvSpPr>
        <p:spPr>
          <a:xfrm>
            <a:off x="674458" y="1127352"/>
            <a:ext cx="10742224"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j-ea"/>
                <a:ea typeface="+mj-ea"/>
              </a:rPr>
              <a:t>「すぐにでも帰任を希望」は、</a:t>
            </a:r>
            <a:r>
              <a:rPr lang="en-US" altLang="ja-JP" sz="1600" dirty="0">
                <a:latin typeface="+mj-ea"/>
                <a:ea typeface="+mj-ea"/>
              </a:rPr>
              <a:t>274</a:t>
            </a:r>
            <a:r>
              <a:rPr lang="ja-JP" altLang="en-US" sz="1600" dirty="0">
                <a:latin typeface="+mj-ea"/>
                <a:ea typeface="+mj-ea"/>
              </a:rPr>
              <a:t>名、「条件が整えば帰任することを希望」を合わせると</a:t>
            </a:r>
            <a:r>
              <a:rPr lang="en-US" altLang="ja-JP" sz="1600" dirty="0">
                <a:latin typeface="+mj-ea"/>
                <a:ea typeface="+mj-ea"/>
              </a:rPr>
              <a:t>2,468</a:t>
            </a:r>
            <a:r>
              <a:rPr lang="ja-JP" altLang="en-US" sz="1600" dirty="0">
                <a:latin typeface="+mj-ea"/>
                <a:ea typeface="+mj-ea"/>
              </a:rPr>
              <a:t>名となり、</a:t>
            </a:r>
            <a:endParaRPr lang="en-IN" altLang="ja-JP" sz="1600" dirty="0">
              <a:latin typeface="+mj-ea"/>
              <a:ea typeface="+mj-ea"/>
            </a:endParaRPr>
          </a:p>
          <a:p>
            <a:r>
              <a:rPr lang="ja-JP" altLang="en-US" sz="1600" dirty="0">
                <a:latin typeface="+mj-ea"/>
                <a:ea typeface="+mj-ea"/>
              </a:rPr>
              <a:t>　　</a:t>
            </a:r>
            <a:r>
              <a:rPr lang="en-US" altLang="ja-JP" sz="1600" dirty="0">
                <a:latin typeface="+mj-ea"/>
                <a:ea typeface="+mj-ea"/>
              </a:rPr>
              <a:t>97</a:t>
            </a:r>
            <a:r>
              <a:rPr lang="ja-JP" altLang="en-US" sz="1600" dirty="0">
                <a:latin typeface="+mj-ea"/>
                <a:ea typeface="+mj-ea"/>
              </a:rPr>
              <a:t>％が帰任を望んでいる。</a:t>
            </a:r>
            <a:endParaRPr lang="en-IN" altLang="ja-JP" sz="1600" dirty="0">
              <a:latin typeface="+mj-ea"/>
              <a:ea typeface="+mj-ea"/>
            </a:endParaRPr>
          </a:p>
          <a:p>
            <a:pPr marL="285750" indent="-285750">
              <a:buFont typeface="Wingdings" panose="05000000000000000000" pitchFamily="2" charset="2"/>
              <a:buChar char="Ø"/>
            </a:pPr>
            <a:r>
              <a:rPr lang="ja-JP" altLang="en-US" sz="1600" dirty="0">
                <a:latin typeface="+mj-ea"/>
                <a:ea typeface="+mj-ea"/>
              </a:rPr>
              <a:t>「条件が整えば帰任することを希望」を選択した方に理由を伺ったところ、「インド入国時の隔離有無等の扱いが許容範囲であることが明確にされた時」、「健康・医療事情の改善された時」「</a:t>
            </a:r>
            <a:r>
              <a:rPr lang="ja-JP" altLang="en-US" sz="1600" dirty="0">
                <a:latin typeface="+mj-ea"/>
              </a:rPr>
              <a:t>感染者がピークアウトを迎えた時</a:t>
            </a:r>
            <a:r>
              <a:rPr lang="ja-JP" altLang="en-US" sz="1600" dirty="0">
                <a:latin typeface="+mj-ea"/>
                <a:ea typeface="+mj-ea"/>
              </a:rPr>
              <a:t>」の</a:t>
            </a:r>
            <a:r>
              <a:rPr lang="en-US" altLang="ja-JP" sz="1600" dirty="0">
                <a:latin typeface="+mj-ea"/>
                <a:ea typeface="+mj-ea"/>
              </a:rPr>
              <a:t>3</a:t>
            </a:r>
            <a:r>
              <a:rPr lang="ja-JP" altLang="en-US" sz="1600" dirty="0">
                <a:latin typeface="+mj-ea"/>
                <a:ea typeface="+mj-ea"/>
              </a:rPr>
              <a:t>点が多かった。また、エリアによっては「健康・医療事情の改善された時」の割合が高くなっている。</a:t>
            </a:r>
            <a:endParaRPr lang="en-IN" altLang="ja-JP" sz="1600" dirty="0">
              <a:latin typeface="+mj-ea"/>
              <a:ea typeface="+mj-ea"/>
            </a:endParaRPr>
          </a:p>
          <a:p>
            <a:pPr marL="285750" indent="-285750">
              <a:buFont typeface="Wingdings" panose="05000000000000000000" pitchFamily="2" charset="2"/>
              <a:buChar char="Ø"/>
            </a:pPr>
            <a:r>
              <a:rPr lang="ja-JP" altLang="en-US" sz="1600" dirty="0">
                <a:latin typeface="+mj-ea"/>
                <a:ea typeface="+mj-ea"/>
              </a:rPr>
              <a:t>自由記入欄には、上記の理由の補足や駐在員家族のビザ有効化と新規赴任者へのビザ発給、和食食材の調達、子女教育の問題など切実な項目が多数あげられた。</a:t>
            </a:r>
            <a:endParaRPr lang="en-US" altLang="ja-JP" sz="1600" dirty="0">
              <a:latin typeface="+mj-ea"/>
              <a:ea typeface="+mj-ea"/>
            </a:endParaRPr>
          </a:p>
        </p:txBody>
      </p:sp>
      <p:sp>
        <p:nvSpPr>
          <p:cNvPr id="20" name="TextBox 3">
            <a:extLst>
              <a:ext uri="{FF2B5EF4-FFF2-40B4-BE49-F238E27FC236}">
                <a16:creationId xmlns:a16="http://schemas.microsoft.com/office/drawing/2014/main" id="{6ABF577A-0B38-4998-AEBB-A65C6297D067}"/>
              </a:ext>
            </a:extLst>
          </p:cNvPr>
          <p:cNvSpPr txBox="1"/>
          <p:nvPr/>
        </p:nvSpPr>
        <p:spPr>
          <a:xfrm>
            <a:off x="2700670" y="6290009"/>
            <a:ext cx="8519099" cy="276999"/>
          </a:xfrm>
          <a:prstGeom prst="rect">
            <a:avLst/>
          </a:prstGeom>
          <a:noFill/>
        </p:spPr>
        <p:txBody>
          <a:bodyPr wrap="square" rtlCol="0">
            <a:spAutoFit/>
          </a:bodyPr>
          <a:lstStyle/>
          <a:p>
            <a:pPr algn="r"/>
            <a:r>
              <a:rPr lang="en-US" altLang="ja-JP" sz="1200" dirty="0">
                <a:latin typeface="メイリオ" panose="020B0604030504040204" pitchFamily="34" charset="-128"/>
                <a:ea typeface="メイリオ" panose="020B0604030504040204" pitchFamily="34" charset="-128"/>
              </a:rPr>
              <a:t>※</a:t>
            </a:r>
            <a:r>
              <a:rPr lang="ja-JP" altLang="en-US" sz="1200" dirty="0">
                <a:latin typeface="Meiryo" panose="020B0604030504040204" pitchFamily="34" charset="-128"/>
                <a:ea typeface="Meiryo" panose="020B0604030504040204" pitchFamily="34" charset="-128"/>
              </a:rPr>
              <a:t>条件が整えば帰任することを希望</a:t>
            </a:r>
            <a:r>
              <a:rPr lang="ja-JP" altLang="en-US" sz="1200" dirty="0">
                <a:latin typeface="メイリオ" panose="020B0604030504040204" pitchFamily="34" charset="-128"/>
                <a:ea typeface="メイリオ" panose="020B0604030504040204" pitchFamily="34" charset="-128"/>
              </a:rPr>
              <a:t>を選択した方には、複数回答で理由を伺った。</a:t>
            </a:r>
            <a:endParaRPr lang="en-US" altLang="ja-JP" sz="1200" dirty="0">
              <a:latin typeface="メイリオ" panose="020B0604030504040204" pitchFamily="34" charset="-128"/>
              <a:ea typeface="メイリオ" panose="020B0604030504040204" pitchFamily="34" charset="-128"/>
            </a:endParaRPr>
          </a:p>
        </p:txBody>
      </p:sp>
      <p:graphicFrame>
        <p:nvGraphicFramePr>
          <p:cNvPr id="4" name="表 3">
            <a:extLst>
              <a:ext uri="{FF2B5EF4-FFF2-40B4-BE49-F238E27FC236}">
                <a16:creationId xmlns:a16="http://schemas.microsoft.com/office/drawing/2014/main" id="{1359D17A-3FA4-4FA6-A731-3E1DAE7B5EDD}"/>
              </a:ext>
            </a:extLst>
          </p:cNvPr>
          <p:cNvGraphicFramePr>
            <a:graphicFrameLocks noGrp="1"/>
          </p:cNvGraphicFramePr>
          <p:nvPr>
            <p:extLst>
              <p:ext uri="{D42A27DB-BD31-4B8C-83A1-F6EECF244321}">
                <p14:modId xmlns:p14="http://schemas.microsoft.com/office/powerpoint/2010/main" val="4196397755"/>
              </p:ext>
            </p:extLst>
          </p:nvPr>
        </p:nvGraphicFramePr>
        <p:xfrm>
          <a:off x="674457" y="2943233"/>
          <a:ext cx="10545313" cy="3296155"/>
        </p:xfrm>
        <a:graphic>
          <a:graphicData uri="http://schemas.openxmlformats.org/drawingml/2006/table">
            <a:tbl>
              <a:tblPr>
                <a:tableStyleId>{5C22544A-7EE6-4342-B048-85BDC9FD1C3A}</a:tableStyleId>
              </a:tblPr>
              <a:tblGrid>
                <a:gridCol w="3112493">
                  <a:extLst>
                    <a:ext uri="{9D8B030D-6E8A-4147-A177-3AD203B41FA5}">
                      <a16:colId xmlns:a16="http://schemas.microsoft.com/office/drawing/2014/main" val="1124715011"/>
                    </a:ext>
                  </a:extLst>
                </a:gridCol>
                <a:gridCol w="743282">
                  <a:extLst>
                    <a:ext uri="{9D8B030D-6E8A-4147-A177-3AD203B41FA5}">
                      <a16:colId xmlns:a16="http://schemas.microsoft.com/office/drawing/2014/main" val="149571376"/>
                    </a:ext>
                  </a:extLst>
                </a:gridCol>
                <a:gridCol w="743282">
                  <a:extLst>
                    <a:ext uri="{9D8B030D-6E8A-4147-A177-3AD203B41FA5}">
                      <a16:colId xmlns:a16="http://schemas.microsoft.com/office/drawing/2014/main" val="939352463"/>
                    </a:ext>
                  </a:extLst>
                </a:gridCol>
                <a:gridCol w="743282">
                  <a:extLst>
                    <a:ext uri="{9D8B030D-6E8A-4147-A177-3AD203B41FA5}">
                      <a16:colId xmlns:a16="http://schemas.microsoft.com/office/drawing/2014/main" val="2403898150"/>
                    </a:ext>
                  </a:extLst>
                </a:gridCol>
                <a:gridCol w="743282">
                  <a:extLst>
                    <a:ext uri="{9D8B030D-6E8A-4147-A177-3AD203B41FA5}">
                      <a16:colId xmlns:a16="http://schemas.microsoft.com/office/drawing/2014/main" val="3767036221"/>
                    </a:ext>
                  </a:extLst>
                </a:gridCol>
                <a:gridCol w="743282">
                  <a:extLst>
                    <a:ext uri="{9D8B030D-6E8A-4147-A177-3AD203B41FA5}">
                      <a16:colId xmlns:a16="http://schemas.microsoft.com/office/drawing/2014/main" val="1705876591"/>
                    </a:ext>
                  </a:extLst>
                </a:gridCol>
                <a:gridCol w="743282">
                  <a:extLst>
                    <a:ext uri="{9D8B030D-6E8A-4147-A177-3AD203B41FA5}">
                      <a16:colId xmlns:a16="http://schemas.microsoft.com/office/drawing/2014/main" val="2799475380"/>
                    </a:ext>
                  </a:extLst>
                </a:gridCol>
                <a:gridCol w="743282">
                  <a:extLst>
                    <a:ext uri="{9D8B030D-6E8A-4147-A177-3AD203B41FA5}">
                      <a16:colId xmlns:a16="http://schemas.microsoft.com/office/drawing/2014/main" val="1935232446"/>
                    </a:ext>
                  </a:extLst>
                </a:gridCol>
                <a:gridCol w="743282">
                  <a:extLst>
                    <a:ext uri="{9D8B030D-6E8A-4147-A177-3AD203B41FA5}">
                      <a16:colId xmlns:a16="http://schemas.microsoft.com/office/drawing/2014/main" val="2586675900"/>
                    </a:ext>
                  </a:extLst>
                </a:gridCol>
                <a:gridCol w="743282">
                  <a:extLst>
                    <a:ext uri="{9D8B030D-6E8A-4147-A177-3AD203B41FA5}">
                      <a16:colId xmlns:a16="http://schemas.microsoft.com/office/drawing/2014/main" val="1232235347"/>
                    </a:ext>
                  </a:extLst>
                </a:gridCol>
                <a:gridCol w="743282">
                  <a:extLst>
                    <a:ext uri="{9D8B030D-6E8A-4147-A177-3AD203B41FA5}">
                      <a16:colId xmlns:a16="http://schemas.microsoft.com/office/drawing/2014/main" val="4245811577"/>
                    </a:ext>
                  </a:extLst>
                </a:gridCol>
              </a:tblGrid>
              <a:tr h="199492">
                <a:tc>
                  <a:txBody>
                    <a:bodyPr/>
                    <a:lstStyle/>
                    <a:p>
                      <a:pPr algn="l" fontAlgn="b"/>
                      <a:r>
                        <a:rPr lang="en-IN" sz="1600" u="none" strike="noStrike">
                          <a:effectLst/>
                          <a:latin typeface="+mj-ea"/>
                          <a:ea typeface="+mj-ea"/>
                        </a:rPr>
                        <a:t> </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ja-JP" altLang="en-US" sz="1600" u="none" strike="noStrike">
                          <a:effectLst/>
                          <a:latin typeface="+mj-ea"/>
                          <a:ea typeface="+mj-ea"/>
                        </a:rPr>
                        <a:t>合計</a:t>
                      </a:r>
                      <a:endParaRPr lang="ja-JP" altLang="en-US" sz="1600" b="0" i="0" u="none" strike="noStrike">
                        <a:solidFill>
                          <a:srgbClr val="000000"/>
                        </a:solidFill>
                        <a:effectLst/>
                        <a:latin typeface="+mj-ea"/>
                        <a:ea typeface="+mj-ea"/>
                      </a:endParaRPr>
                    </a:p>
                  </a:txBody>
                  <a:tcPr marL="0" marR="0" marT="0" marB="0" anchor="b"/>
                </a:tc>
                <a:tc>
                  <a:txBody>
                    <a:bodyPr/>
                    <a:lstStyle/>
                    <a:p>
                      <a:pPr algn="ctr" fontAlgn="b"/>
                      <a:r>
                        <a:rPr lang="en-IN" sz="1600" u="none" strike="noStrike">
                          <a:effectLst/>
                          <a:latin typeface="+mj-ea"/>
                          <a:ea typeface="+mj-ea"/>
                        </a:rPr>
                        <a:t>DEL</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en-IN" sz="1600" u="none" strike="noStrike">
                          <a:effectLst/>
                          <a:latin typeface="+mj-ea"/>
                          <a:ea typeface="+mj-ea"/>
                        </a:rPr>
                        <a:t>CCU</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en-IN" sz="1600" u="none" strike="noStrike">
                          <a:effectLst/>
                          <a:latin typeface="+mj-ea"/>
                          <a:ea typeface="+mj-ea"/>
                        </a:rPr>
                        <a:t>AMD</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en-IN" sz="1600" u="none" strike="noStrike">
                          <a:effectLst/>
                          <a:latin typeface="+mj-ea"/>
                          <a:ea typeface="+mj-ea"/>
                        </a:rPr>
                        <a:t>BOM</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en-IN" sz="1600" u="none" strike="noStrike">
                          <a:effectLst/>
                          <a:latin typeface="+mj-ea"/>
                          <a:ea typeface="+mj-ea"/>
                        </a:rPr>
                        <a:t>PNQ</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en-IN" sz="1600" u="none" strike="noStrike">
                          <a:effectLst/>
                          <a:latin typeface="+mj-ea"/>
                          <a:ea typeface="+mj-ea"/>
                        </a:rPr>
                        <a:t>HYD</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en-IN" sz="1600" u="none" strike="noStrike">
                          <a:effectLst/>
                          <a:latin typeface="+mj-ea"/>
                          <a:ea typeface="+mj-ea"/>
                        </a:rPr>
                        <a:t>MAA</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en-IN" sz="1600" u="none" strike="noStrike">
                          <a:effectLst/>
                          <a:latin typeface="+mj-ea"/>
                          <a:ea typeface="+mj-ea"/>
                        </a:rPr>
                        <a:t>BLR</a:t>
                      </a:r>
                      <a:endParaRPr lang="en-IN" sz="1600" b="0" i="0" u="none" strike="noStrike">
                        <a:solidFill>
                          <a:srgbClr val="000000"/>
                        </a:solidFill>
                        <a:effectLst/>
                        <a:latin typeface="+mj-ea"/>
                        <a:ea typeface="+mj-ea"/>
                      </a:endParaRPr>
                    </a:p>
                  </a:txBody>
                  <a:tcPr marL="0" marR="0" marT="0" marB="0" anchor="b"/>
                </a:tc>
                <a:tc>
                  <a:txBody>
                    <a:bodyPr/>
                    <a:lstStyle/>
                    <a:p>
                      <a:pPr algn="ctr" fontAlgn="b"/>
                      <a:r>
                        <a:rPr lang="ja-JP" altLang="en-US" sz="1600" u="none" strike="noStrike">
                          <a:effectLst/>
                          <a:latin typeface="+mj-ea"/>
                          <a:ea typeface="+mj-ea"/>
                        </a:rPr>
                        <a:t>その他</a:t>
                      </a:r>
                      <a:endParaRPr lang="ja-JP" altLang="en-US" sz="16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4000248815"/>
                  </a:ext>
                </a:extLst>
              </a:tr>
              <a:tr h="234697">
                <a:tc>
                  <a:txBody>
                    <a:bodyPr/>
                    <a:lstStyle/>
                    <a:p>
                      <a:pPr algn="ctr" fontAlgn="ctr"/>
                      <a:r>
                        <a:rPr lang="ja-JP" altLang="en-US" sz="1600" u="none" strike="noStrike">
                          <a:effectLst/>
                          <a:latin typeface="+mj-ea"/>
                          <a:ea typeface="+mj-ea"/>
                        </a:rPr>
                        <a:t>すぐにでも帰任を希望</a:t>
                      </a:r>
                      <a:endParaRPr lang="ja-JP" altLang="en-US" sz="1600" b="0" i="0" u="none" strike="noStrike">
                        <a:solidFill>
                          <a:srgbClr val="000000"/>
                        </a:solidFill>
                        <a:effectLst/>
                        <a:latin typeface="+mj-ea"/>
                        <a:ea typeface="+mj-ea"/>
                      </a:endParaRPr>
                    </a:p>
                  </a:txBody>
                  <a:tcPr marL="0" marR="0" marT="0" marB="0" anchor="ctr"/>
                </a:tc>
                <a:tc>
                  <a:txBody>
                    <a:bodyPr/>
                    <a:lstStyle/>
                    <a:p>
                      <a:pPr algn="r" fontAlgn="b"/>
                      <a:r>
                        <a:rPr lang="en-IN" sz="1600" u="none" strike="noStrike">
                          <a:effectLst/>
                          <a:latin typeface="+mj-ea"/>
                          <a:ea typeface="+mj-ea"/>
                        </a:rPr>
                        <a:t>274</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159</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23</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5</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5</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0</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38</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43</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0</a:t>
                      </a:r>
                      <a:endParaRPr lang="en-IN" sz="16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1202192313"/>
                  </a:ext>
                </a:extLst>
              </a:tr>
              <a:tr h="225309">
                <a:tc>
                  <a:txBody>
                    <a:bodyPr/>
                    <a:lstStyle/>
                    <a:p>
                      <a:pPr algn="ctr" fontAlgn="ctr"/>
                      <a:r>
                        <a:rPr lang="ja-JP" altLang="en-US" sz="1600" u="none" strike="noStrike">
                          <a:effectLst/>
                          <a:latin typeface="+mj-ea"/>
                          <a:ea typeface="+mj-ea"/>
                        </a:rPr>
                        <a:t>条件が整えば帰任することを希望</a:t>
                      </a:r>
                      <a:endParaRPr lang="ja-JP" altLang="en-US" sz="1600" b="0" i="0" u="none" strike="noStrike">
                        <a:solidFill>
                          <a:srgbClr val="000000"/>
                        </a:solidFill>
                        <a:effectLst/>
                        <a:latin typeface="+mj-ea"/>
                        <a:ea typeface="+mj-ea"/>
                      </a:endParaRPr>
                    </a:p>
                  </a:txBody>
                  <a:tcPr marL="0" marR="0" marT="0" marB="0" anchor="ctr"/>
                </a:tc>
                <a:tc>
                  <a:txBody>
                    <a:bodyPr/>
                    <a:lstStyle/>
                    <a:p>
                      <a:pPr algn="r" fontAlgn="b"/>
                      <a:r>
                        <a:rPr lang="en-IN" sz="1600" u="none" strike="noStrike">
                          <a:effectLst/>
                          <a:latin typeface="+mj-ea"/>
                          <a:ea typeface="+mj-ea"/>
                        </a:rPr>
                        <a:t>2194</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906</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20</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88</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268</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59</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15</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477</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360</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a:t>
                      </a:r>
                      <a:endParaRPr lang="en-IN" sz="16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1748803606"/>
                  </a:ext>
                </a:extLst>
              </a:tr>
              <a:tr h="225309">
                <a:tc>
                  <a:txBody>
                    <a:bodyPr/>
                    <a:lstStyle/>
                    <a:p>
                      <a:pPr algn="l" fontAlgn="ctr"/>
                      <a:r>
                        <a:rPr lang="en-US" altLang="ja-JP" sz="1200" u="none" strike="noStrike" dirty="0">
                          <a:effectLst/>
                          <a:latin typeface="+mj-ea"/>
                          <a:ea typeface="+mj-ea"/>
                        </a:rPr>
                        <a:t>※</a:t>
                      </a:r>
                      <a:r>
                        <a:rPr lang="ja-JP" altLang="en-US" sz="1200" u="none" strike="noStrike" dirty="0">
                          <a:effectLst/>
                          <a:latin typeface="+mj-ea"/>
                          <a:ea typeface="+mj-ea"/>
                        </a:rPr>
                        <a:t>ロックダウンが終了した時</a:t>
                      </a:r>
                      <a:endParaRPr lang="ja-JP" altLang="en-US" sz="1200" b="0" i="0" u="none" strike="noStrike" dirty="0">
                        <a:solidFill>
                          <a:srgbClr val="000000"/>
                        </a:solidFill>
                        <a:effectLst/>
                        <a:latin typeface="+mj-ea"/>
                        <a:ea typeface="+mj-ea"/>
                      </a:endParaRPr>
                    </a:p>
                  </a:txBody>
                  <a:tcPr marL="0" marR="0" marT="0" marB="0" anchor="ctr"/>
                </a:tc>
                <a:tc>
                  <a:txBody>
                    <a:bodyPr/>
                    <a:lstStyle/>
                    <a:p>
                      <a:pPr algn="r" fontAlgn="b"/>
                      <a:r>
                        <a:rPr lang="en-IN" sz="1200" u="none" strike="noStrike">
                          <a:effectLst/>
                          <a:latin typeface="+mj-ea"/>
                          <a:ea typeface="+mj-ea"/>
                        </a:rPr>
                        <a:t>894</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353</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7</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41</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150</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23</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13</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173</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134</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0</a:t>
                      </a:r>
                      <a:endParaRPr lang="en-IN" sz="12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252692328"/>
                  </a:ext>
                </a:extLst>
              </a:tr>
              <a:tr h="225309">
                <a:tc>
                  <a:txBody>
                    <a:bodyPr/>
                    <a:lstStyle/>
                    <a:p>
                      <a:pPr algn="l" fontAlgn="ctr"/>
                      <a:r>
                        <a:rPr lang="en-US" altLang="ja-JP" sz="1200" u="none" strike="noStrike" dirty="0">
                          <a:effectLst/>
                          <a:latin typeface="+mj-ea"/>
                          <a:ea typeface="+mj-ea"/>
                        </a:rPr>
                        <a:t>※</a:t>
                      </a:r>
                      <a:r>
                        <a:rPr lang="ja-JP" altLang="en-US" sz="1200" u="none" strike="noStrike" dirty="0">
                          <a:effectLst/>
                          <a:latin typeface="+mj-ea"/>
                          <a:ea typeface="+mj-ea"/>
                        </a:rPr>
                        <a:t>感染者がピークアウトを迎えた時</a:t>
                      </a:r>
                      <a:endParaRPr lang="ja-JP" altLang="en-US" sz="1200" b="0" i="0" u="none" strike="noStrike" dirty="0">
                        <a:solidFill>
                          <a:srgbClr val="000000"/>
                        </a:solidFill>
                        <a:effectLst/>
                        <a:latin typeface="+mj-ea"/>
                        <a:ea typeface="+mj-ea"/>
                      </a:endParaRPr>
                    </a:p>
                  </a:txBody>
                  <a:tcPr marL="0" marR="0" marT="0" marB="0" anchor="ctr"/>
                </a:tc>
                <a:tc>
                  <a:txBody>
                    <a:bodyPr/>
                    <a:lstStyle/>
                    <a:p>
                      <a:pPr algn="r" fontAlgn="b"/>
                      <a:r>
                        <a:rPr lang="en-IN" sz="1200" u="none" strike="noStrike" dirty="0">
                          <a:solidFill>
                            <a:srgbClr val="FF0000"/>
                          </a:solidFill>
                          <a:effectLst/>
                          <a:latin typeface="+mj-ea"/>
                          <a:ea typeface="+mj-ea"/>
                        </a:rPr>
                        <a:t>1252</a:t>
                      </a:r>
                      <a:endParaRPr lang="en-IN" sz="1200" b="0" i="0" u="none" strike="noStrike" dirty="0">
                        <a:solidFill>
                          <a:srgbClr val="FF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551</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17</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42</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182</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26</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13</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215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205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a:t>
                      </a:r>
                      <a:endParaRPr lang="en-IN" sz="12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3417307179"/>
                  </a:ext>
                </a:extLst>
              </a:tr>
              <a:tr h="499792">
                <a:tc>
                  <a:txBody>
                    <a:bodyPr/>
                    <a:lstStyle/>
                    <a:p>
                      <a:pPr algn="l" fontAlgn="ctr"/>
                      <a:r>
                        <a:rPr lang="en-US" altLang="ja-JP" sz="1200" u="none" strike="noStrike" dirty="0">
                          <a:effectLst/>
                          <a:latin typeface="+mj-ea"/>
                          <a:ea typeface="+mj-ea"/>
                        </a:rPr>
                        <a:t>※</a:t>
                      </a:r>
                      <a:r>
                        <a:rPr lang="ja-JP" altLang="en-US" sz="1200" u="none" strike="noStrike" dirty="0">
                          <a:effectLst/>
                          <a:latin typeface="+mj-ea"/>
                          <a:ea typeface="+mj-ea"/>
                        </a:rPr>
                        <a:t>インド入国時の隔離有無等の扱いが許容範囲であることが明確にされた時</a:t>
                      </a:r>
                      <a:endParaRPr lang="ja-JP" altLang="en-US" sz="1200" b="0" i="0" u="none" strike="noStrike" dirty="0">
                        <a:solidFill>
                          <a:srgbClr val="000000"/>
                        </a:solidFill>
                        <a:effectLst/>
                        <a:latin typeface="+mj-ea"/>
                        <a:ea typeface="+mj-ea"/>
                      </a:endParaRPr>
                    </a:p>
                  </a:txBody>
                  <a:tcPr marL="0" marR="0" marT="0" marB="0" anchor="ctr"/>
                </a:tc>
                <a:tc>
                  <a:txBody>
                    <a:bodyPr/>
                    <a:lstStyle/>
                    <a:p>
                      <a:pPr algn="r" fontAlgn="b"/>
                      <a:r>
                        <a:rPr lang="en-IN" sz="1200" u="none" strike="noStrike" dirty="0">
                          <a:solidFill>
                            <a:srgbClr val="FF0000"/>
                          </a:solidFill>
                          <a:effectLst/>
                          <a:latin typeface="+mj-ea"/>
                          <a:ea typeface="+mj-ea"/>
                        </a:rPr>
                        <a:t>1627</a:t>
                      </a:r>
                      <a:endParaRPr lang="en-IN" sz="1200" b="0" i="0" u="none" strike="noStrike" dirty="0">
                        <a:solidFill>
                          <a:srgbClr val="FF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715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18</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85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225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43</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257</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268</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a:t>
                      </a:r>
                      <a:endParaRPr lang="en-IN" sz="12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2624129277"/>
                  </a:ext>
                </a:extLst>
              </a:tr>
              <a:tr h="225309">
                <a:tc>
                  <a:txBody>
                    <a:bodyPr/>
                    <a:lstStyle/>
                    <a:p>
                      <a:pPr algn="l" fontAlgn="ctr"/>
                      <a:r>
                        <a:rPr lang="en-US" altLang="ja-JP" sz="1200" u="none" strike="noStrike" dirty="0">
                          <a:effectLst/>
                          <a:latin typeface="+mj-ea"/>
                          <a:ea typeface="+mj-ea"/>
                        </a:rPr>
                        <a:t>※</a:t>
                      </a:r>
                      <a:r>
                        <a:rPr lang="ja-JP" altLang="en-US" sz="1200" u="none" strike="noStrike" dirty="0">
                          <a:effectLst/>
                          <a:latin typeface="+mj-ea"/>
                          <a:ea typeface="+mj-ea"/>
                        </a:rPr>
                        <a:t>事業の再開目途が立った時</a:t>
                      </a:r>
                      <a:endParaRPr lang="ja-JP" altLang="en-US" sz="1200" b="0" i="0" u="none" strike="noStrike" dirty="0">
                        <a:solidFill>
                          <a:srgbClr val="000000"/>
                        </a:solidFill>
                        <a:effectLst/>
                        <a:latin typeface="+mj-ea"/>
                        <a:ea typeface="+mj-ea"/>
                      </a:endParaRPr>
                    </a:p>
                  </a:txBody>
                  <a:tcPr marL="0" marR="0" marT="0" marB="0" anchor="ctr"/>
                </a:tc>
                <a:tc>
                  <a:txBody>
                    <a:bodyPr/>
                    <a:lstStyle/>
                    <a:p>
                      <a:pPr algn="r" fontAlgn="b"/>
                      <a:r>
                        <a:rPr lang="en-IN" sz="1200" u="none" strike="noStrike">
                          <a:effectLst/>
                          <a:latin typeface="+mj-ea"/>
                          <a:ea typeface="+mj-ea"/>
                        </a:rPr>
                        <a:t>233</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74</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8</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30</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11</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7</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0</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49</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54</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0</a:t>
                      </a:r>
                      <a:endParaRPr lang="en-IN" sz="12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1828410562"/>
                  </a:ext>
                </a:extLst>
              </a:tr>
              <a:tr h="225309">
                <a:tc>
                  <a:txBody>
                    <a:bodyPr/>
                    <a:lstStyle/>
                    <a:p>
                      <a:pPr algn="l" fontAlgn="ctr"/>
                      <a:r>
                        <a:rPr lang="en-US" altLang="ja-JP" sz="1200" u="none" strike="noStrike" dirty="0">
                          <a:effectLst/>
                          <a:latin typeface="+mj-ea"/>
                          <a:ea typeface="+mj-ea"/>
                        </a:rPr>
                        <a:t>※</a:t>
                      </a:r>
                      <a:r>
                        <a:rPr lang="ja-JP" altLang="en-US" sz="1200" u="none" strike="noStrike" dirty="0">
                          <a:effectLst/>
                          <a:latin typeface="+mj-ea"/>
                          <a:ea typeface="+mj-ea"/>
                        </a:rPr>
                        <a:t>インドへ帰任命令がでた時</a:t>
                      </a:r>
                      <a:endParaRPr lang="ja-JP" altLang="en-US" sz="1200" b="0" i="0" u="none" strike="noStrike" dirty="0">
                        <a:solidFill>
                          <a:srgbClr val="000000"/>
                        </a:solidFill>
                        <a:effectLst/>
                        <a:latin typeface="+mj-ea"/>
                        <a:ea typeface="+mj-ea"/>
                      </a:endParaRPr>
                    </a:p>
                  </a:txBody>
                  <a:tcPr marL="0" marR="0" marT="0" marB="0" anchor="ctr"/>
                </a:tc>
                <a:tc>
                  <a:txBody>
                    <a:bodyPr/>
                    <a:lstStyle/>
                    <a:p>
                      <a:pPr algn="r" fontAlgn="b"/>
                      <a:r>
                        <a:rPr lang="en-IN" sz="1200" u="none" strike="noStrike">
                          <a:effectLst/>
                          <a:latin typeface="+mj-ea"/>
                          <a:ea typeface="+mj-ea"/>
                        </a:rPr>
                        <a:t>365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128</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7</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20</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42</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32</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4</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73</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59</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0</a:t>
                      </a:r>
                      <a:endParaRPr lang="en-IN" sz="12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4073834551"/>
                  </a:ext>
                </a:extLst>
              </a:tr>
              <a:tr h="225309">
                <a:tc>
                  <a:txBody>
                    <a:bodyPr/>
                    <a:lstStyle/>
                    <a:p>
                      <a:pPr algn="l" fontAlgn="ctr"/>
                      <a:r>
                        <a:rPr lang="en-US" altLang="ja-JP" sz="1200" u="none" strike="noStrike" dirty="0">
                          <a:effectLst/>
                          <a:latin typeface="+mj-ea"/>
                          <a:ea typeface="+mj-ea"/>
                        </a:rPr>
                        <a:t>※</a:t>
                      </a:r>
                      <a:r>
                        <a:rPr lang="ja-JP" altLang="en-US" sz="1200" u="none" strike="noStrike" dirty="0">
                          <a:effectLst/>
                          <a:latin typeface="+mj-ea"/>
                          <a:ea typeface="+mj-ea"/>
                        </a:rPr>
                        <a:t>健康・医療事情の改善された時</a:t>
                      </a:r>
                      <a:endParaRPr lang="ja-JP" altLang="en-US" sz="1200" b="0" i="0" u="none" strike="noStrike" dirty="0">
                        <a:solidFill>
                          <a:srgbClr val="000000"/>
                        </a:solidFill>
                        <a:effectLst/>
                        <a:latin typeface="+mj-ea"/>
                        <a:ea typeface="+mj-ea"/>
                      </a:endParaRPr>
                    </a:p>
                  </a:txBody>
                  <a:tcPr marL="0" marR="0" marT="0" marB="0" anchor="ctr"/>
                </a:tc>
                <a:tc>
                  <a:txBody>
                    <a:bodyPr/>
                    <a:lstStyle/>
                    <a:p>
                      <a:pPr algn="r" fontAlgn="b"/>
                      <a:r>
                        <a:rPr lang="en-IN" sz="1200" u="none" strike="noStrike" dirty="0">
                          <a:solidFill>
                            <a:srgbClr val="FF0000"/>
                          </a:solidFill>
                          <a:effectLst/>
                          <a:latin typeface="+mj-ea"/>
                          <a:ea typeface="+mj-ea"/>
                        </a:rPr>
                        <a:t>1396</a:t>
                      </a:r>
                      <a:endParaRPr lang="en-IN" sz="1200" b="0" i="0" u="none" strike="noStrike" dirty="0">
                        <a:solidFill>
                          <a:srgbClr val="FF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464</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7</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solidFill>
                            <a:srgbClr val="FF0000"/>
                          </a:solidFill>
                          <a:effectLst/>
                          <a:latin typeface="+mj-ea"/>
                          <a:ea typeface="+mj-ea"/>
                        </a:rPr>
                        <a:t>75</a:t>
                      </a:r>
                      <a:endParaRPr lang="en-IN" sz="1200" b="0" i="0" u="none" strike="noStrike" dirty="0">
                        <a:solidFill>
                          <a:srgbClr val="FF0000"/>
                        </a:solidFill>
                        <a:effectLst/>
                        <a:latin typeface="+mj-ea"/>
                        <a:ea typeface="+mj-ea"/>
                      </a:endParaRPr>
                    </a:p>
                  </a:txBody>
                  <a:tcPr marL="0" marR="0" marT="0" marB="0" anchor="b"/>
                </a:tc>
                <a:tc>
                  <a:txBody>
                    <a:bodyPr/>
                    <a:lstStyle/>
                    <a:p>
                      <a:pPr algn="r" fontAlgn="b"/>
                      <a:r>
                        <a:rPr lang="en-IN" sz="1200" u="none" strike="noStrike" dirty="0">
                          <a:solidFill>
                            <a:srgbClr val="FF0000"/>
                          </a:solidFill>
                          <a:effectLst/>
                          <a:latin typeface="+mj-ea"/>
                          <a:ea typeface="+mj-ea"/>
                        </a:rPr>
                        <a:t>217</a:t>
                      </a:r>
                      <a:endParaRPr lang="en-IN" sz="1200" b="0" i="0" u="none" strike="noStrike" dirty="0">
                        <a:solidFill>
                          <a:srgbClr val="FF0000"/>
                        </a:solidFill>
                        <a:effectLst/>
                        <a:latin typeface="+mj-ea"/>
                        <a:ea typeface="+mj-ea"/>
                      </a:endParaRPr>
                    </a:p>
                  </a:txBody>
                  <a:tcPr marL="0" marR="0" marT="0" marB="0" anchor="b"/>
                </a:tc>
                <a:tc>
                  <a:txBody>
                    <a:bodyPr/>
                    <a:lstStyle/>
                    <a:p>
                      <a:pPr algn="r" fontAlgn="b"/>
                      <a:r>
                        <a:rPr lang="en-IN" sz="1200" u="none" strike="noStrike" dirty="0">
                          <a:solidFill>
                            <a:srgbClr val="FF0000"/>
                          </a:solidFill>
                          <a:effectLst/>
                          <a:latin typeface="+mj-ea"/>
                          <a:ea typeface="+mj-ea"/>
                        </a:rPr>
                        <a:t>48</a:t>
                      </a:r>
                      <a:endParaRPr lang="en-IN" sz="1200" b="0" i="0" u="none" strike="noStrike" dirty="0">
                        <a:solidFill>
                          <a:srgbClr val="FF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dirty="0">
                          <a:solidFill>
                            <a:srgbClr val="FF0000"/>
                          </a:solidFill>
                          <a:effectLst/>
                          <a:latin typeface="+mj-ea"/>
                          <a:ea typeface="+mj-ea"/>
                        </a:rPr>
                        <a:t>360</a:t>
                      </a:r>
                      <a:endParaRPr lang="en-IN" sz="1200" b="0" i="0" u="none" strike="noStrike" dirty="0">
                        <a:solidFill>
                          <a:srgbClr val="FF0000"/>
                        </a:solidFill>
                        <a:effectLst/>
                        <a:latin typeface="+mj-ea"/>
                        <a:ea typeface="+mj-ea"/>
                      </a:endParaRPr>
                    </a:p>
                  </a:txBody>
                  <a:tcPr marL="0" marR="0" marT="0" marB="0" anchor="b"/>
                </a:tc>
                <a:tc>
                  <a:txBody>
                    <a:bodyPr/>
                    <a:lstStyle/>
                    <a:p>
                      <a:pPr algn="r" fontAlgn="b"/>
                      <a:r>
                        <a:rPr lang="en-IN" sz="1200" u="none" strike="noStrike" dirty="0">
                          <a:solidFill>
                            <a:srgbClr val="FF0000"/>
                          </a:solidFill>
                          <a:effectLst/>
                          <a:latin typeface="+mj-ea"/>
                          <a:ea typeface="+mj-ea"/>
                        </a:rPr>
                        <a:t>219</a:t>
                      </a:r>
                      <a:endParaRPr lang="en-IN" sz="1200" b="0" i="0" u="none" strike="noStrike" dirty="0">
                        <a:solidFill>
                          <a:srgbClr val="FF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a:t>
                      </a:r>
                      <a:endParaRPr lang="en-IN" sz="12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164358641"/>
                  </a:ext>
                </a:extLst>
              </a:tr>
              <a:tr h="225309">
                <a:tc>
                  <a:txBody>
                    <a:bodyPr/>
                    <a:lstStyle/>
                    <a:p>
                      <a:pPr algn="l" fontAlgn="ctr"/>
                      <a:r>
                        <a:rPr lang="en-US" altLang="ja-JP" sz="1200" u="none" strike="noStrike" dirty="0">
                          <a:effectLst/>
                          <a:latin typeface="+mj-ea"/>
                          <a:ea typeface="+mj-ea"/>
                        </a:rPr>
                        <a:t>※</a:t>
                      </a:r>
                      <a:r>
                        <a:rPr lang="ja-JP" altLang="en-US" sz="1200" u="none" strike="noStrike" dirty="0">
                          <a:effectLst/>
                          <a:latin typeface="+mj-ea"/>
                          <a:ea typeface="+mj-ea"/>
                        </a:rPr>
                        <a:t>国内線の運航再開</a:t>
                      </a:r>
                      <a:endParaRPr lang="ja-JP" altLang="en-US" sz="1200" b="0" i="0" u="none" strike="noStrike" dirty="0">
                        <a:solidFill>
                          <a:srgbClr val="000000"/>
                        </a:solidFill>
                        <a:effectLst/>
                        <a:latin typeface="+mj-ea"/>
                        <a:ea typeface="+mj-ea"/>
                      </a:endParaRPr>
                    </a:p>
                  </a:txBody>
                  <a:tcPr marL="0" marR="0" marT="0" marB="0" anchor="ctr"/>
                </a:tc>
                <a:tc>
                  <a:txBody>
                    <a:bodyPr/>
                    <a:lstStyle/>
                    <a:p>
                      <a:pPr algn="r" fontAlgn="b"/>
                      <a:r>
                        <a:rPr lang="en-IN" sz="1200" u="none" strike="noStrike">
                          <a:effectLst/>
                          <a:latin typeface="+mj-ea"/>
                          <a:ea typeface="+mj-ea"/>
                        </a:rPr>
                        <a:t>464</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138</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11</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35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105</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8</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10</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68</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88</a:t>
                      </a:r>
                      <a:endParaRPr lang="en-IN" sz="1200" b="0" i="0" u="none" strike="noStrike">
                        <a:solidFill>
                          <a:srgbClr val="000000"/>
                        </a:solidFill>
                        <a:effectLst/>
                        <a:latin typeface="+mj-ea"/>
                        <a:ea typeface="+mj-ea"/>
                      </a:endParaRPr>
                    </a:p>
                  </a:txBody>
                  <a:tcPr marL="0" marR="0" marT="0" marB="0" anchor="b"/>
                </a:tc>
                <a:tc>
                  <a:txBody>
                    <a:bodyPr/>
                    <a:lstStyle/>
                    <a:p>
                      <a:pPr algn="r" fontAlgn="b"/>
                      <a:r>
                        <a:rPr lang="en-IN" sz="1200" u="none" strike="noStrike">
                          <a:effectLst/>
                          <a:latin typeface="+mj-ea"/>
                          <a:ea typeface="+mj-ea"/>
                        </a:rPr>
                        <a:t>1</a:t>
                      </a:r>
                      <a:endParaRPr lang="en-IN" sz="12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2101296592"/>
                  </a:ext>
                </a:extLst>
              </a:tr>
              <a:tr h="225309">
                <a:tc>
                  <a:txBody>
                    <a:bodyPr/>
                    <a:lstStyle/>
                    <a:p>
                      <a:pPr algn="l" fontAlgn="ctr"/>
                      <a:r>
                        <a:rPr lang="en-US" altLang="ja-JP" sz="1200" u="none" strike="noStrike" dirty="0">
                          <a:effectLst/>
                          <a:latin typeface="+mj-ea"/>
                          <a:ea typeface="+mj-ea"/>
                        </a:rPr>
                        <a:t>※</a:t>
                      </a:r>
                      <a:r>
                        <a:rPr lang="ja-JP" altLang="en-US" sz="1200" u="none" strike="noStrike" dirty="0">
                          <a:effectLst/>
                          <a:latin typeface="+mj-ea"/>
                          <a:ea typeface="+mj-ea"/>
                        </a:rPr>
                        <a:t>その他</a:t>
                      </a:r>
                      <a:endParaRPr lang="ja-JP" altLang="en-US" sz="1200" b="0" i="0" u="none" strike="noStrike" dirty="0">
                        <a:solidFill>
                          <a:srgbClr val="000000"/>
                        </a:solidFill>
                        <a:effectLst/>
                        <a:latin typeface="+mj-ea"/>
                        <a:ea typeface="+mj-ea"/>
                      </a:endParaRPr>
                    </a:p>
                  </a:txBody>
                  <a:tcPr marL="0" marR="0" marT="0" marB="0" anchor="ctr"/>
                </a:tc>
                <a:tc>
                  <a:txBody>
                    <a:bodyPr/>
                    <a:lstStyle/>
                    <a:p>
                      <a:pPr algn="r" fontAlgn="b"/>
                      <a:r>
                        <a:rPr lang="en-IN" sz="1200" u="none" strike="noStrike" dirty="0">
                          <a:effectLst/>
                          <a:latin typeface="+mj-ea"/>
                          <a:ea typeface="+mj-ea"/>
                        </a:rPr>
                        <a:t>469</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242</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2</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7</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135</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3</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0</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31</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49</a:t>
                      </a:r>
                      <a:endParaRPr lang="en-IN" sz="1200" b="0" i="0" u="none" strike="noStrike" dirty="0">
                        <a:solidFill>
                          <a:srgbClr val="000000"/>
                        </a:solidFill>
                        <a:effectLst/>
                        <a:latin typeface="+mj-ea"/>
                        <a:ea typeface="+mj-ea"/>
                      </a:endParaRPr>
                    </a:p>
                  </a:txBody>
                  <a:tcPr marL="0" marR="0" marT="0" marB="0" anchor="b"/>
                </a:tc>
                <a:tc>
                  <a:txBody>
                    <a:bodyPr/>
                    <a:lstStyle/>
                    <a:p>
                      <a:pPr algn="r" fontAlgn="b"/>
                      <a:r>
                        <a:rPr lang="en-IN" sz="1200" u="none" strike="noStrike" dirty="0">
                          <a:effectLst/>
                          <a:latin typeface="+mj-ea"/>
                          <a:ea typeface="+mj-ea"/>
                        </a:rPr>
                        <a:t>0</a:t>
                      </a:r>
                      <a:endParaRPr lang="en-IN" sz="1200" b="0" i="0" u="none" strike="noStrike" dirty="0">
                        <a:solidFill>
                          <a:srgbClr val="000000"/>
                        </a:solidFill>
                        <a:effectLst/>
                        <a:latin typeface="+mj-ea"/>
                        <a:ea typeface="+mj-ea"/>
                      </a:endParaRPr>
                    </a:p>
                  </a:txBody>
                  <a:tcPr marL="0" marR="0" marT="0" marB="0" anchor="b"/>
                </a:tc>
                <a:extLst>
                  <a:ext uri="{0D108BD9-81ED-4DB2-BD59-A6C34878D82A}">
                    <a16:rowId xmlns:a16="http://schemas.microsoft.com/office/drawing/2014/main" val="4192968523"/>
                  </a:ext>
                </a:extLst>
              </a:tr>
              <a:tr h="234697">
                <a:tc>
                  <a:txBody>
                    <a:bodyPr/>
                    <a:lstStyle/>
                    <a:p>
                      <a:pPr algn="ctr" fontAlgn="ctr"/>
                      <a:r>
                        <a:rPr lang="ja-JP" altLang="en-US" sz="1600" u="none" strike="noStrike">
                          <a:effectLst/>
                          <a:latin typeface="+mj-ea"/>
                          <a:ea typeface="+mj-ea"/>
                        </a:rPr>
                        <a:t>帰任することは希望していない</a:t>
                      </a:r>
                      <a:endParaRPr lang="ja-JP" altLang="en-US" sz="1600" b="0" i="0" u="none" strike="noStrike">
                        <a:solidFill>
                          <a:srgbClr val="000000"/>
                        </a:solidFill>
                        <a:effectLst/>
                        <a:latin typeface="+mj-ea"/>
                        <a:ea typeface="+mj-ea"/>
                      </a:endParaRPr>
                    </a:p>
                  </a:txBody>
                  <a:tcPr marL="0" marR="0" marT="0" marB="0" anchor="ctr"/>
                </a:tc>
                <a:tc>
                  <a:txBody>
                    <a:bodyPr/>
                    <a:lstStyle/>
                    <a:p>
                      <a:pPr algn="r" fontAlgn="b"/>
                      <a:r>
                        <a:rPr lang="en-IN" sz="1600" u="none" strike="noStrike">
                          <a:effectLst/>
                          <a:latin typeface="+mj-ea"/>
                          <a:ea typeface="+mj-ea"/>
                        </a:rPr>
                        <a:t>87</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35</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0</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2</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7</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0</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13</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29</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0</a:t>
                      </a:r>
                      <a:endParaRPr lang="en-IN" sz="1600" b="0" i="0" u="none" strike="noStrike">
                        <a:solidFill>
                          <a:srgbClr val="000000"/>
                        </a:solidFill>
                        <a:effectLst/>
                        <a:latin typeface="+mj-ea"/>
                        <a:ea typeface="+mj-ea"/>
                      </a:endParaRPr>
                    </a:p>
                  </a:txBody>
                  <a:tcPr marL="0" marR="0" marT="0" marB="0" anchor="b"/>
                </a:tc>
                <a:extLst>
                  <a:ext uri="{0D108BD9-81ED-4DB2-BD59-A6C34878D82A}">
                    <a16:rowId xmlns:a16="http://schemas.microsoft.com/office/drawing/2014/main" val="3863511551"/>
                  </a:ext>
                </a:extLst>
              </a:tr>
              <a:tr h="199492">
                <a:tc>
                  <a:txBody>
                    <a:bodyPr/>
                    <a:lstStyle/>
                    <a:p>
                      <a:pPr algn="ctr" fontAlgn="b"/>
                      <a:r>
                        <a:rPr lang="ja-JP" altLang="en-US" sz="1600" u="none" strike="noStrike">
                          <a:effectLst/>
                          <a:latin typeface="+mj-ea"/>
                          <a:ea typeface="+mj-ea"/>
                        </a:rPr>
                        <a:t>合計</a:t>
                      </a:r>
                      <a:endParaRPr lang="ja-JP" altLang="en-US"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2555</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1100</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21</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113</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280</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64</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16</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528</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a:effectLst/>
                          <a:latin typeface="+mj-ea"/>
                          <a:ea typeface="+mj-ea"/>
                        </a:rPr>
                        <a:t>432</a:t>
                      </a:r>
                      <a:endParaRPr lang="en-IN" sz="1600" b="0" i="0" u="none" strike="noStrike">
                        <a:solidFill>
                          <a:srgbClr val="000000"/>
                        </a:solidFill>
                        <a:effectLst/>
                        <a:latin typeface="+mj-ea"/>
                        <a:ea typeface="+mj-ea"/>
                      </a:endParaRPr>
                    </a:p>
                  </a:txBody>
                  <a:tcPr marL="0" marR="0" marT="0" marB="0" anchor="b"/>
                </a:tc>
                <a:tc>
                  <a:txBody>
                    <a:bodyPr/>
                    <a:lstStyle/>
                    <a:p>
                      <a:pPr algn="r" fontAlgn="b"/>
                      <a:r>
                        <a:rPr lang="en-IN" sz="1600" u="none" strike="noStrike" dirty="0">
                          <a:effectLst/>
                          <a:latin typeface="+mj-ea"/>
                          <a:ea typeface="+mj-ea"/>
                        </a:rPr>
                        <a:t>1</a:t>
                      </a:r>
                      <a:endParaRPr lang="en-IN" sz="1600" b="0" i="0" u="none" strike="noStrike" dirty="0">
                        <a:solidFill>
                          <a:srgbClr val="000000"/>
                        </a:solidFill>
                        <a:effectLst/>
                        <a:latin typeface="+mj-ea"/>
                        <a:ea typeface="+mj-ea"/>
                      </a:endParaRPr>
                    </a:p>
                  </a:txBody>
                  <a:tcPr marL="0" marR="0" marT="0" marB="0" anchor="b"/>
                </a:tc>
                <a:extLst>
                  <a:ext uri="{0D108BD9-81ED-4DB2-BD59-A6C34878D82A}">
                    <a16:rowId xmlns:a16="http://schemas.microsoft.com/office/drawing/2014/main" val="1427186946"/>
                  </a:ext>
                </a:extLst>
              </a:tr>
            </a:tbl>
          </a:graphicData>
        </a:graphic>
      </p:graphicFrame>
    </p:spTree>
    <p:extLst>
      <p:ext uri="{BB962C8B-B14F-4D97-AF65-F5344CB8AC3E}">
        <p14:creationId xmlns:p14="http://schemas.microsoft.com/office/powerpoint/2010/main" val="2353933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9C6C50B6-1D4F-40E1-A87B-B74C72C7D4A6}"/>
              </a:ext>
            </a:extLst>
          </p:cNvPr>
          <p:cNvSpPr>
            <a:spLocks noGrp="1"/>
          </p:cNvSpPr>
          <p:nvPr>
            <p:ph type="sldNum" sz="quarter" idx="12"/>
          </p:nvPr>
        </p:nvSpPr>
        <p:spPr/>
        <p:txBody>
          <a:bodyPr/>
          <a:lstStyle/>
          <a:p>
            <a:fld id="{7F41CD96-F627-4A50-830D-F1D063E018F0}" type="slidenum">
              <a:rPr lang="en-US" smtClean="0"/>
              <a:t>2</a:t>
            </a:fld>
            <a:endParaRPr lang="en-US"/>
          </a:p>
        </p:txBody>
      </p:sp>
      <p:sp>
        <p:nvSpPr>
          <p:cNvPr id="11" name="テキスト ボックス 10">
            <a:extLst>
              <a:ext uri="{FF2B5EF4-FFF2-40B4-BE49-F238E27FC236}">
                <a16:creationId xmlns:a16="http://schemas.microsoft.com/office/drawing/2014/main" id="{FBDE2656-4E66-4CF7-95AD-FDA35E668EEB}"/>
              </a:ext>
            </a:extLst>
          </p:cNvPr>
          <p:cNvSpPr txBox="1"/>
          <p:nvPr/>
        </p:nvSpPr>
        <p:spPr>
          <a:xfrm>
            <a:off x="0" y="-11210"/>
            <a:ext cx="12196113" cy="707886"/>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endParaRPr lang="ja-JP" altLang="en-US" sz="4000" dirty="0">
              <a:latin typeface="MS PGothic" panose="020B0600070205080204" pitchFamily="34" charset="-128"/>
              <a:ea typeface="MS PGothic" panose="020B0600070205080204" pitchFamily="34" charset="-128"/>
            </a:endParaRPr>
          </a:p>
        </p:txBody>
      </p:sp>
      <p:sp>
        <p:nvSpPr>
          <p:cNvPr id="12" name="テキスト ボックス 11">
            <a:extLst>
              <a:ext uri="{FF2B5EF4-FFF2-40B4-BE49-F238E27FC236}">
                <a16:creationId xmlns:a16="http://schemas.microsoft.com/office/drawing/2014/main" id="{B016DEEE-77B6-4E98-B070-6B4A4BAB182E}"/>
              </a:ext>
            </a:extLst>
          </p:cNvPr>
          <p:cNvSpPr txBox="1"/>
          <p:nvPr/>
        </p:nvSpPr>
        <p:spPr>
          <a:xfrm>
            <a:off x="8878" y="29041"/>
            <a:ext cx="10246398" cy="646331"/>
          </a:xfrm>
          <a:prstGeom prst="rect">
            <a:avLst/>
          </a:prstGeom>
          <a:noFill/>
          <a:ln>
            <a:solidFill>
              <a:schemeClr val="tx1"/>
            </a:solidFill>
          </a:ln>
        </p:spPr>
        <p:txBody>
          <a:bodyPr wrap="square" rtlCol="0">
            <a:spAutoFit/>
          </a:bodyPr>
          <a:lstStyle/>
          <a:p>
            <a:pPr algn="ctr"/>
            <a:r>
              <a:rPr lang="ja-JP" altLang="en-US" sz="3600" cap="all" dirty="0"/>
              <a:t>インドへの帰任希望アンケート結果（最終）</a:t>
            </a:r>
          </a:p>
        </p:txBody>
      </p:sp>
      <p:sp>
        <p:nvSpPr>
          <p:cNvPr id="14" name="TextBox 3">
            <a:extLst>
              <a:ext uri="{FF2B5EF4-FFF2-40B4-BE49-F238E27FC236}">
                <a16:creationId xmlns:a16="http://schemas.microsoft.com/office/drawing/2014/main" id="{C4171C02-2BBF-4552-8EC7-D4237BD4D372}"/>
              </a:ext>
            </a:extLst>
          </p:cNvPr>
          <p:cNvSpPr txBox="1"/>
          <p:nvPr/>
        </p:nvSpPr>
        <p:spPr>
          <a:xfrm>
            <a:off x="416376" y="914954"/>
            <a:ext cx="8465128" cy="400110"/>
          </a:xfrm>
          <a:prstGeom prst="rect">
            <a:avLst/>
          </a:prstGeom>
          <a:noFill/>
        </p:spPr>
        <p:txBody>
          <a:bodyPr wrap="square" rtlCol="0">
            <a:spAutoFit/>
          </a:bodyPr>
          <a:lstStyle/>
          <a:p>
            <a:r>
              <a:rPr lang="ja-JP" altLang="en-US" sz="2000" b="1" dirty="0">
                <a:latin typeface="メイリオ" panose="020B0604030504040204" pitchFamily="34" charset="-128"/>
                <a:ea typeface="メイリオ" panose="020B0604030504040204" pitchFamily="34" charset="-128"/>
              </a:rPr>
              <a:t>●アンケート概要</a:t>
            </a:r>
            <a:endParaRPr lang="en-US" altLang="ja-JP" sz="2000" b="1" dirty="0">
              <a:latin typeface="メイリオ" panose="020B0604030504040204" pitchFamily="34" charset="-128"/>
              <a:ea typeface="メイリオ" panose="020B0604030504040204" pitchFamily="34" charset="-128"/>
            </a:endParaRPr>
          </a:p>
        </p:txBody>
      </p:sp>
      <p:sp>
        <p:nvSpPr>
          <p:cNvPr id="15" name="TextBox 4">
            <a:extLst>
              <a:ext uri="{FF2B5EF4-FFF2-40B4-BE49-F238E27FC236}">
                <a16:creationId xmlns:a16="http://schemas.microsoft.com/office/drawing/2014/main" id="{27018C9C-187E-4DC8-9B28-549A240F0AFC}"/>
              </a:ext>
            </a:extLst>
          </p:cNvPr>
          <p:cNvSpPr txBox="1"/>
          <p:nvPr/>
        </p:nvSpPr>
        <p:spPr>
          <a:xfrm>
            <a:off x="625752" y="1415839"/>
            <a:ext cx="10497968" cy="1569660"/>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j-ea"/>
                <a:ea typeface="+mj-ea"/>
              </a:rPr>
              <a:t>実施主体：デリー日本人会、インド日本商工会</a:t>
            </a:r>
            <a:endParaRPr lang="en-US" altLang="ja-JP" sz="1600" dirty="0">
              <a:latin typeface="+mj-ea"/>
              <a:ea typeface="+mj-ea"/>
            </a:endParaRPr>
          </a:p>
          <a:p>
            <a:r>
              <a:rPr lang="ja-JP" altLang="en-US" sz="1600" dirty="0">
                <a:latin typeface="+mj-ea"/>
                <a:ea typeface="+mj-ea"/>
              </a:rPr>
              <a:t>　（デリー以外のエリアについては各地の日本人会、商工会にもご協力いただいております。）</a:t>
            </a:r>
            <a:endParaRPr lang="en-US" altLang="ja-JP" sz="1600" dirty="0">
              <a:latin typeface="+mj-ea"/>
              <a:ea typeface="+mj-ea"/>
            </a:endParaRPr>
          </a:p>
          <a:p>
            <a:pPr marL="285750" indent="-285750">
              <a:buFont typeface="Wingdings" panose="05000000000000000000" pitchFamily="2" charset="2"/>
              <a:buChar char="Ø"/>
            </a:pPr>
            <a:r>
              <a:rPr lang="ja-JP" altLang="en-US" sz="1600" dirty="0">
                <a:latin typeface="+mj-ea"/>
                <a:ea typeface="+mj-ea"/>
              </a:rPr>
              <a:t>実施期間：</a:t>
            </a:r>
            <a:r>
              <a:rPr lang="en-US" altLang="ja-JP" sz="1600" dirty="0">
                <a:latin typeface="+mj-ea"/>
                <a:ea typeface="+mj-ea"/>
              </a:rPr>
              <a:t>2020</a:t>
            </a:r>
            <a:r>
              <a:rPr lang="ja-JP" altLang="en-US" sz="1600" dirty="0">
                <a:latin typeface="+mj-ea"/>
                <a:ea typeface="+mj-ea"/>
              </a:rPr>
              <a:t>年</a:t>
            </a:r>
            <a:r>
              <a:rPr lang="en-US" altLang="ja-JP" sz="1600" dirty="0">
                <a:latin typeface="+mj-ea"/>
                <a:ea typeface="+mj-ea"/>
              </a:rPr>
              <a:t>5</a:t>
            </a:r>
            <a:r>
              <a:rPr lang="ja-JP" altLang="en-US" sz="1600" dirty="0">
                <a:latin typeface="+mj-ea"/>
                <a:ea typeface="+mj-ea"/>
              </a:rPr>
              <a:t>月</a:t>
            </a:r>
            <a:r>
              <a:rPr lang="en-US" altLang="ja-JP" sz="1600" dirty="0">
                <a:latin typeface="+mj-ea"/>
                <a:ea typeface="+mj-ea"/>
              </a:rPr>
              <a:t>21</a:t>
            </a:r>
            <a:r>
              <a:rPr lang="ja-JP" altLang="en-US" sz="1600" dirty="0">
                <a:latin typeface="+mj-ea"/>
                <a:ea typeface="+mj-ea"/>
              </a:rPr>
              <a:t>日～</a:t>
            </a:r>
            <a:r>
              <a:rPr lang="en-US" altLang="ja-JP" sz="1600" dirty="0">
                <a:latin typeface="+mj-ea"/>
                <a:ea typeface="+mj-ea"/>
              </a:rPr>
              <a:t>5</a:t>
            </a:r>
            <a:r>
              <a:rPr lang="ja-JP" altLang="en-US" sz="1600" dirty="0">
                <a:latin typeface="+mj-ea"/>
                <a:ea typeface="+mj-ea"/>
              </a:rPr>
              <a:t>月</a:t>
            </a:r>
            <a:r>
              <a:rPr lang="en-US" altLang="ja-JP" sz="1600" dirty="0">
                <a:latin typeface="+mj-ea"/>
                <a:ea typeface="+mj-ea"/>
              </a:rPr>
              <a:t>24</a:t>
            </a:r>
            <a:r>
              <a:rPr lang="ja-JP" altLang="en-US" sz="1600" dirty="0">
                <a:latin typeface="+mj-ea"/>
                <a:ea typeface="+mj-ea"/>
              </a:rPr>
              <a:t>日</a:t>
            </a:r>
            <a:endParaRPr lang="en-US" altLang="ja-JP" sz="1600" dirty="0">
              <a:latin typeface="+mj-ea"/>
              <a:ea typeface="+mj-ea"/>
            </a:endParaRPr>
          </a:p>
          <a:p>
            <a:pPr marL="285750" indent="-285750">
              <a:buFont typeface="Wingdings" panose="05000000000000000000" pitchFamily="2" charset="2"/>
              <a:buChar char="Ø"/>
            </a:pPr>
            <a:r>
              <a:rPr lang="ja-JP" altLang="en-US" sz="1600" dirty="0">
                <a:latin typeface="+mj-ea"/>
                <a:ea typeface="+mj-ea"/>
              </a:rPr>
              <a:t>対　　象：インド日本商工会会員</a:t>
            </a:r>
            <a:r>
              <a:rPr lang="en-US" altLang="ja-JP" sz="1600" dirty="0">
                <a:latin typeface="+mj-ea"/>
                <a:ea typeface="+mj-ea"/>
              </a:rPr>
              <a:t>449</a:t>
            </a:r>
            <a:r>
              <a:rPr lang="ja-JP" altLang="en-US" sz="1600" dirty="0">
                <a:latin typeface="+mj-ea"/>
                <a:ea typeface="+mj-ea"/>
              </a:rPr>
              <a:t>社、デリー日本人会</a:t>
            </a:r>
            <a:r>
              <a:rPr lang="en-US" altLang="ja-JP" sz="1600" dirty="0">
                <a:latin typeface="+mj-ea"/>
                <a:ea typeface="+mj-ea"/>
              </a:rPr>
              <a:t>1950</a:t>
            </a:r>
            <a:r>
              <a:rPr lang="ja-JP" altLang="en-US" sz="1600" dirty="0">
                <a:latin typeface="+mj-ea"/>
                <a:ea typeface="+mj-ea"/>
              </a:rPr>
              <a:t>名、各地の日本人会、商工会。</a:t>
            </a:r>
            <a:endParaRPr lang="en-US" altLang="ja-JP" sz="1600" dirty="0">
              <a:latin typeface="+mj-ea"/>
              <a:ea typeface="+mj-ea"/>
            </a:endParaRPr>
          </a:p>
          <a:p>
            <a:pPr marL="285750" indent="-285750">
              <a:buFont typeface="Wingdings" panose="05000000000000000000" pitchFamily="2" charset="2"/>
              <a:buChar char="Ø"/>
            </a:pPr>
            <a:r>
              <a:rPr lang="ja-JP" altLang="en-US" sz="1600" dirty="0">
                <a:latin typeface="+mj-ea"/>
                <a:ea typeface="+mj-ea"/>
              </a:rPr>
              <a:t>回  答 数：</a:t>
            </a:r>
            <a:r>
              <a:rPr lang="en-US" altLang="ja-JP" sz="1600" dirty="0">
                <a:latin typeface="+mj-ea"/>
                <a:ea typeface="+mj-ea"/>
              </a:rPr>
              <a:t>2555</a:t>
            </a:r>
            <a:r>
              <a:rPr lang="ja-JP" altLang="en-US" sz="1600" dirty="0">
                <a:latin typeface="+mj-ea"/>
                <a:ea typeface="+mj-ea"/>
              </a:rPr>
              <a:t>人（最終目的地の最寄り空港別に企業は企業ごと、日本人会は家族ごとに回答いただいた）</a:t>
            </a:r>
            <a:endParaRPr lang="en-US" altLang="ja-JP" sz="1600" dirty="0">
              <a:latin typeface="+mj-ea"/>
              <a:ea typeface="+mj-ea"/>
            </a:endParaRPr>
          </a:p>
          <a:p>
            <a:pPr marL="285750" indent="-285750">
              <a:buFont typeface="Wingdings" panose="05000000000000000000" pitchFamily="2" charset="2"/>
              <a:buChar char="Ø"/>
            </a:pPr>
            <a:r>
              <a:rPr lang="ja-JP" altLang="en-US" sz="1600" dirty="0">
                <a:latin typeface="+mj-ea"/>
                <a:ea typeface="+mj-ea"/>
              </a:rPr>
              <a:t>内　　容：インドへの帰任希望把握</a:t>
            </a:r>
            <a:endParaRPr lang="en-US" altLang="ja-JP" sz="1600" dirty="0">
              <a:latin typeface="+mj-ea"/>
              <a:ea typeface="+mj-ea"/>
            </a:endParaRPr>
          </a:p>
        </p:txBody>
      </p:sp>
      <p:sp>
        <p:nvSpPr>
          <p:cNvPr id="18" name="TextBox 4">
            <a:extLst>
              <a:ext uri="{FF2B5EF4-FFF2-40B4-BE49-F238E27FC236}">
                <a16:creationId xmlns:a16="http://schemas.microsoft.com/office/drawing/2014/main" id="{D4F1934D-7038-41B7-BFF5-DF6418B356D2}"/>
              </a:ext>
            </a:extLst>
          </p:cNvPr>
          <p:cNvSpPr txBox="1"/>
          <p:nvPr/>
        </p:nvSpPr>
        <p:spPr>
          <a:xfrm>
            <a:off x="523351" y="3361327"/>
            <a:ext cx="10702769" cy="830997"/>
          </a:xfrm>
          <a:prstGeom prst="rect">
            <a:avLst/>
          </a:prstGeom>
          <a:noFill/>
        </p:spPr>
        <p:txBody>
          <a:bodyPr wrap="square" rtlCol="0">
            <a:spAutoFit/>
          </a:bodyPr>
          <a:lstStyle/>
          <a:p>
            <a:r>
              <a:rPr lang="ja-JP" altLang="en-US" sz="1600" dirty="0">
                <a:latin typeface="+mj-ea"/>
                <a:ea typeface="+mj-ea"/>
              </a:rPr>
              <a:t>短期間でのご協力誠にありがとうございました。</a:t>
            </a:r>
            <a:endParaRPr lang="en-IN" altLang="ja-JP" sz="1600" dirty="0">
              <a:latin typeface="+mj-ea"/>
              <a:ea typeface="+mj-ea"/>
            </a:endParaRPr>
          </a:p>
          <a:p>
            <a:r>
              <a:rPr lang="ja-JP" altLang="en-US" sz="1600" dirty="0">
                <a:latin typeface="+mj-ea"/>
                <a:ea typeface="+mj-ea"/>
              </a:rPr>
              <a:t>結果については、会社名は公表せず総数と自由記入欄の内容を日本政府とインド政府に今後の検討材料として伝えたいと思います。厳しい環境が続きますが、皆さまどうぞご自愛くださいませ。</a:t>
            </a:r>
          </a:p>
        </p:txBody>
      </p:sp>
      <p:pic>
        <p:nvPicPr>
          <p:cNvPr id="13" name="Picture 2" descr="JCCII LOGO">
            <a:extLst>
              <a:ext uri="{FF2B5EF4-FFF2-40B4-BE49-F238E27FC236}">
                <a16:creationId xmlns:a16="http://schemas.microsoft.com/office/drawing/2014/main" id="{F696E7CC-E99C-4BDB-B8DA-B624FB39D7A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71052" y="-4445"/>
            <a:ext cx="1909284" cy="705961"/>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99FDF521-986F-4032-AF9F-979BC0F19A69}"/>
              </a:ext>
            </a:extLst>
          </p:cNvPr>
          <p:cNvSpPr/>
          <p:nvPr/>
        </p:nvSpPr>
        <p:spPr>
          <a:xfrm>
            <a:off x="1001816" y="5031762"/>
            <a:ext cx="9917821" cy="923330"/>
          </a:xfrm>
          <a:prstGeom prst="rect">
            <a:avLst/>
          </a:prstGeom>
        </p:spPr>
        <p:txBody>
          <a:bodyPr wrap="square">
            <a:spAutoFit/>
          </a:bodyPr>
          <a:lstStyle/>
          <a:p>
            <a:r>
              <a:rPr lang="ja-JP" altLang="en-US" b="1" dirty="0">
                <a:latin typeface="+mj-ea"/>
              </a:rPr>
              <a:t>コルカタ日本人会・商工会、アーメダバード日本人会、ムンバイ日本人会、プネ日本人会、</a:t>
            </a:r>
            <a:endParaRPr lang="en-IN" altLang="ja-JP" b="1" dirty="0">
              <a:latin typeface="+mj-ea"/>
            </a:endParaRPr>
          </a:p>
          <a:p>
            <a:r>
              <a:rPr lang="ja-JP" altLang="en-US" b="1" dirty="0">
                <a:latin typeface="+mj-ea"/>
              </a:rPr>
              <a:t>ハイデラバード日本人会、　チェンナイ日本人会・商工会、バンガロール日本人会・商工会、</a:t>
            </a:r>
            <a:endParaRPr lang="en-IN" altLang="ja-JP" b="1" dirty="0">
              <a:latin typeface="+mj-ea"/>
            </a:endParaRPr>
          </a:p>
          <a:p>
            <a:r>
              <a:rPr lang="ja-JP" altLang="en-US" b="1" dirty="0">
                <a:latin typeface="+mj-ea"/>
              </a:rPr>
              <a:t>デリー日本人会／インド日本商工会</a:t>
            </a:r>
            <a:endParaRPr lang="en-US" altLang="ja-JP" b="1" dirty="0">
              <a:latin typeface="+mj-ea"/>
            </a:endParaRPr>
          </a:p>
        </p:txBody>
      </p:sp>
    </p:spTree>
    <p:extLst>
      <p:ext uri="{BB962C8B-B14F-4D97-AF65-F5344CB8AC3E}">
        <p14:creationId xmlns:p14="http://schemas.microsoft.com/office/powerpoint/2010/main" val="4272671991"/>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7200</TotalTime>
  <Words>640</Words>
  <Application>Microsoft Office PowerPoint</Application>
  <PresentationFormat>ワイド画面</PresentationFormat>
  <Paragraphs>164</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vt:lpstr>
      <vt:lpstr>Meiryo</vt:lpstr>
      <vt:lpstr>MS PGothic</vt:lpstr>
      <vt:lpstr>Yu Gothic Light</vt:lpstr>
      <vt:lpstr>Arial</vt:lpstr>
      <vt:lpstr>Calibri</vt:lpstr>
      <vt:lpstr>Calibri Light</vt:lpstr>
      <vt:lpstr>Wingdings</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会員→事務局→ML</dc:title>
  <dc:creator>DELL LAP</dc:creator>
  <cp:lastModifiedBy>Administrator</cp:lastModifiedBy>
  <cp:revision>420</cp:revision>
  <cp:lastPrinted>2020-05-25T12:02:46Z</cp:lastPrinted>
  <dcterms:created xsi:type="dcterms:W3CDTF">2019-08-22T07:15:22Z</dcterms:created>
  <dcterms:modified xsi:type="dcterms:W3CDTF">2020-05-26T04:43:52Z</dcterms:modified>
</cp:coreProperties>
</file>